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4"/>
  </p:notesMasterIdLst>
  <p:sldIdLst>
    <p:sldId id="431" r:id="rId2"/>
    <p:sldId id="432" r:id="rId3"/>
    <p:sldId id="504" r:id="rId4"/>
    <p:sldId id="408" r:id="rId5"/>
    <p:sldId id="409" r:id="rId6"/>
    <p:sldId id="410" r:id="rId7"/>
    <p:sldId id="411" r:id="rId8"/>
    <p:sldId id="412" r:id="rId9"/>
    <p:sldId id="433" r:id="rId10"/>
    <p:sldId id="413" r:id="rId11"/>
    <p:sldId id="414" r:id="rId12"/>
    <p:sldId id="415" r:id="rId13"/>
    <p:sldId id="500" r:id="rId14"/>
    <p:sldId id="416" r:id="rId15"/>
    <p:sldId id="417" r:id="rId16"/>
    <p:sldId id="419" r:id="rId17"/>
    <p:sldId id="420" r:id="rId18"/>
    <p:sldId id="421" r:id="rId19"/>
    <p:sldId id="422" r:id="rId20"/>
    <p:sldId id="423" r:id="rId21"/>
    <p:sldId id="424" r:id="rId22"/>
    <p:sldId id="425" r:id="rId23"/>
    <p:sldId id="426" r:id="rId24"/>
    <p:sldId id="505" r:id="rId25"/>
    <p:sldId id="427" r:id="rId26"/>
    <p:sldId id="428" r:id="rId27"/>
    <p:sldId id="429" r:id="rId28"/>
    <p:sldId id="430" r:id="rId29"/>
    <p:sldId id="501" r:id="rId30"/>
    <p:sldId id="502" r:id="rId31"/>
    <p:sldId id="503"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506" r:id="rId53"/>
    <p:sldId id="486" r:id="rId54"/>
    <p:sldId id="488" r:id="rId55"/>
    <p:sldId id="487" r:id="rId56"/>
    <p:sldId id="489" r:id="rId57"/>
    <p:sldId id="490" r:id="rId58"/>
    <p:sldId id="493" r:id="rId59"/>
    <p:sldId id="494" r:id="rId60"/>
    <p:sldId id="497" r:id="rId61"/>
    <p:sldId id="498" r:id="rId62"/>
    <p:sldId id="455" r:id="rId63"/>
    <p:sldId id="456" r:id="rId64"/>
    <p:sldId id="457" r:id="rId65"/>
    <p:sldId id="458" r:id="rId66"/>
    <p:sldId id="460" r:id="rId67"/>
    <p:sldId id="483" r:id="rId68"/>
    <p:sldId id="461" r:id="rId69"/>
    <p:sldId id="462" r:id="rId70"/>
    <p:sldId id="463" r:id="rId71"/>
    <p:sldId id="464" r:id="rId72"/>
    <p:sldId id="465"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 id="478" r:id="rId86"/>
    <p:sldId id="479" r:id="rId87"/>
    <p:sldId id="480" r:id="rId88"/>
    <p:sldId id="481" r:id="rId89"/>
    <p:sldId id="484" r:id="rId90"/>
    <p:sldId id="406" r:id="rId91"/>
    <p:sldId id="405" r:id="rId92"/>
    <p:sldId id="49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71273" autoAdjust="0"/>
  </p:normalViewPr>
  <p:slideViewPr>
    <p:cSldViewPr snapToGrid="0">
      <p:cViewPr varScale="1">
        <p:scale>
          <a:sx n="49" d="100"/>
          <a:sy n="49" d="100"/>
        </p:scale>
        <p:origin x="14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64FF-31F1-4527-B49D-4623FDB39433}" type="datetimeFigureOut">
              <a:rPr lang="en-US" smtClean="0"/>
              <a:t>2021-07-01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FFAD7-6E27-4D79-B4A2-9FE51F93E39E}" type="slidenum">
              <a:rPr lang="en-US" smtClean="0"/>
              <a:t>‹#›</a:t>
            </a:fld>
            <a:endParaRPr lang="en-US"/>
          </a:p>
        </p:txBody>
      </p:sp>
    </p:spTree>
    <p:extLst>
      <p:ext uri="{BB962C8B-B14F-4D97-AF65-F5344CB8AC3E}">
        <p14:creationId xmlns:p14="http://schemas.microsoft.com/office/powerpoint/2010/main" val="1604523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88997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17</a:t>
            </a:fld>
            <a:endParaRPr lang="en-US"/>
          </a:p>
        </p:txBody>
      </p:sp>
    </p:spTree>
    <p:extLst>
      <p:ext uri="{BB962C8B-B14F-4D97-AF65-F5344CB8AC3E}">
        <p14:creationId xmlns:p14="http://schemas.microsoft.com/office/powerpoint/2010/main" val="190200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18</a:t>
            </a:fld>
            <a:endParaRPr lang="en-US"/>
          </a:p>
        </p:txBody>
      </p:sp>
    </p:spTree>
    <p:extLst>
      <p:ext uri="{BB962C8B-B14F-4D97-AF65-F5344CB8AC3E}">
        <p14:creationId xmlns:p14="http://schemas.microsoft.com/office/powerpoint/2010/main" val="385417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don’t</a:t>
            </a:r>
            <a:r>
              <a:rPr lang="en-US" baseline="0" dirty="0" smtClean="0"/>
              <a:t> want to have PhD in stats without knowing when to use statistics</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19</a:t>
            </a:fld>
            <a:endParaRPr lang="en-US"/>
          </a:p>
        </p:txBody>
      </p:sp>
    </p:spTree>
    <p:extLst>
      <p:ext uri="{BB962C8B-B14F-4D97-AF65-F5344CB8AC3E}">
        <p14:creationId xmlns:p14="http://schemas.microsoft.com/office/powerpoint/2010/main" val="281408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indifferent between these hats to begin with and you get more votes for blue than orange, there’s no math in the world that should tell you to pick orange. Math isn’t magic and it doesn’t violate common sense.</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a:t>
            </a:fld>
            <a:endParaRPr lang="en-US"/>
          </a:p>
        </p:txBody>
      </p:sp>
    </p:spTree>
    <p:extLst>
      <p:ext uri="{BB962C8B-B14F-4D97-AF65-F5344CB8AC3E}">
        <p14:creationId xmlns:p14="http://schemas.microsoft.com/office/powerpoint/2010/main" val="55702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21</a:t>
            </a:fld>
            <a:endParaRPr lang="en-US"/>
          </a:p>
        </p:txBody>
      </p:sp>
    </p:spTree>
    <p:extLst>
      <p:ext uri="{BB962C8B-B14F-4D97-AF65-F5344CB8AC3E}">
        <p14:creationId xmlns:p14="http://schemas.microsoft.com/office/powerpoint/2010/main" val="159236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Don’t waste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time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22</a:t>
            </a:fld>
            <a:endParaRPr lang="en-US"/>
          </a:p>
        </p:txBody>
      </p:sp>
    </p:spTree>
    <p:extLst>
      <p:ext uri="{BB962C8B-B14F-4D97-AF65-F5344CB8AC3E}">
        <p14:creationId xmlns:p14="http://schemas.microsoft.com/office/powerpoint/2010/main" val="3809185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p:txBody>
      </p:sp>
      <p:sp>
        <p:nvSpPr>
          <p:cNvPr id="4" name="Slide Number Placeholder 3"/>
          <p:cNvSpPr>
            <a:spLocks noGrp="1"/>
          </p:cNvSpPr>
          <p:nvPr>
            <p:ph type="sldNum" sz="quarter" idx="10"/>
          </p:nvPr>
        </p:nvSpPr>
        <p:spPr/>
        <p:txBody>
          <a:bodyPr/>
          <a:lstStyle/>
          <a:p>
            <a:fld id="{193FFAD7-6E27-4D79-B4A2-9FE51F93E39E}" type="slidenum">
              <a:rPr lang="en-US" smtClean="0"/>
              <a:t>23</a:t>
            </a:fld>
            <a:endParaRPr lang="en-US"/>
          </a:p>
        </p:txBody>
      </p:sp>
    </p:spTree>
    <p:extLst>
      <p:ext uri="{BB962C8B-B14F-4D97-AF65-F5344CB8AC3E}">
        <p14:creationId xmlns:p14="http://schemas.microsoft.com/office/powerpoint/2010/main" val="190857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24</a:t>
            </a:fld>
            <a:endParaRPr lang="en-US"/>
          </a:p>
        </p:txBody>
      </p:sp>
    </p:spTree>
    <p:extLst>
      <p:ext uri="{BB962C8B-B14F-4D97-AF65-F5344CB8AC3E}">
        <p14:creationId xmlns:p14="http://schemas.microsoft.com/office/powerpoint/2010/main" val="164961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Msh</a:t>
            </a:r>
            <a:r>
              <a:rPr lang="en-US" sz="1200" b="0" i="0" kern="1200" dirty="0" smtClean="0">
                <a:solidFill>
                  <a:schemeClr val="tx1"/>
                </a:solidFill>
                <a:effectLst/>
                <a:latin typeface="+mn-lt"/>
                <a:ea typeface="+mn-ea"/>
                <a:cs typeface="+mn-cs"/>
              </a:rPr>
              <a:t> far2a</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is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best guess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25</a:t>
            </a:fld>
            <a:endParaRPr lang="en-US"/>
          </a:p>
        </p:txBody>
      </p:sp>
    </p:spTree>
    <p:extLst>
      <p:ext uri="{BB962C8B-B14F-4D97-AF65-F5344CB8AC3E}">
        <p14:creationId xmlns:p14="http://schemas.microsoft.com/office/powerpoint/2010/main" val="226466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waste your time on statistics | by Cassie </a:t>
            </a:r>
            <a:r>
              <a:rPr lang="en-US" dirty="0" err="1" smtClean="0"/>
              <a:t>Kozyrkov</a:t>
            </a:r>
            <a:r>
              <a:rPr lang="en-US" dirty="0" smtClean="0"/>
              <a:t> | Towards Data Science</a:t>
            </a:r>
          </a:p>
          <a:p>
            <a:r>
              <a:rPr lang="en-US" dirty="0" smtClean="0"/>
              <a:t>https://towardsdatascience.com/whats-the-point-of-statistics-8163635da56c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28</a:t>
            </a:fld>
            <a:endParaRPr lang="en-US"/>
          </a:p>
        </p:txBody>
      </p:sp>
    </p:spTree>
    <p:extLst>
      <p:ext uri="{BB962C8B-B14F-4D97-AF65-F5344CB8AC3E}">
        <p14:creationId xmlns:p14="http://schemas.microsoft.com/office/powerpoint/2010/main" val="409341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13935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31</a:t>
            </a:fld>
            <a:endParaRPr lang="en-US"/>
          </a:p>
        </p:txBody>
      </p:sp>
    </p:spTree>
    <p:extLst>
      <p:ext uri="{BB962C8B-B14F-4D97-AF65-F5344CB8AC3E}">
        <p14:creationId xmlns:p14="http://schemas.microsoft.com/office/powerpoint/2010/main" val="1240775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1164795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143249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27289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2020-05-18!!! Bayes' Theorem - YouTube</a:t>
            </a:r>
          </a:p>
          <a:p>
            <a:r>
              <a:rPr lang="en-US" dirty="0" smtClean="0"/>
              <a:t>https://www.youtube.com/watch?v=ONCOkccpk3w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50</a:t>
            </a:fld>
            <a:endParaRPr lang="en-US"/>
          </a:p>
        </p:txBody>
      </p:sp>
    </p:spTree>
    <p:extLst>
      <p:ext uri="{BB962C8B-B14F-4D97-AF65-F5344CB8AC3E}">
        <p14:creationId xmlns:p14="http://schemas.microsoft.com/office/powerpoint/2010/main" val="3101873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53</a:t>
            </a:fld>
            <a:endParaRPr lang="en-US"/>
          </a:p>
        </p:txBody>
      </p:sp>
    </p:spTree>
    <p:extLst>
      <p:ext uri="{BB962C8B-B14F-4D97-AF65-F5344CB8AC3E}">
        <p14:creationId xmlns:p14="http://schemas.microsoft.com/office/powerpoint/2010/main" val="245320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372706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58</a:t>
            </a:fld>
            <a:endParaRPr lang="en-US"/>
          </a:p>
        </p:txBody>
      </p:sp>
    </p:spTree>
    <p:extLst>
      <p:ext uri="{BB962C8B-B14F-4D97-AF65-F5344CB8AC3E}">
        <p14:creationId xmlns:p14="http://schemas.microsoft.com/office/powerpoint/2010/main" val="404352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61</a:t>
            </a:fld>
            <a:endParaRPr lang="en-US"/>
          </a:p>
        </p:txBody>
      </p:sp>
    </p:spTree>
    <p:extLst>
      <p:ext uri="{BB962C8B-B14F-4D97-AF65-F5344CB8AC3E}">
        <p14:creationId xmlns:p14="http://schemas.microsoft.com/office/powerpoint/2010/main" val="1948062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Fallacy - Biases &amp; Heuristics | The Decision Lab</a:t>
            </a:r>
          </a:p>
          <a:p>
            <a:r>
              <a:rPr lang="en-US" dirty="0" smtClean="0"/>
              <a:t>https://thedecisionlab.com/biases/base-rate-fallacy/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62</a:t>
            </a:fld>
            <a:endParaRPr lang="en-US"/>
          </a:p>
        </p:txBody>
      </p:sp>
    </p:spTree>
    <p:extLst>
      <p:ext uri="{BB962C8B-B14F-4D97-AF65-F5344CB8AC3E}">
        <p14:creationId xmlns:p14="http://schemas.microsoft.com/office/powerpoint/2010/main" val="279267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call them goldfish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4</a:t>
            </a:fld>
            <a:endParaRPr lang="en-US"/>
          </a:p>
        </p:txBody>
      </p:sp>
    </p:spTree>
    <p:extLst>
      <p:ext uri="{BB962C8B-B14F-4D97-AF65-F5344CB8AC3E}">
        <p14:creationId xmlns:p14="http://schemas.microsoft.com/office/powerpoint/2010/main" val="3208579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Example 1 - The cab problem</a:t>
            </a:r>
          </a:p>
          <a:p>
            <a:pPr fontAlgn="base"/>
            <a:r>
              <a:rPr lang="en-US" sz="1200" b="0" i="0" kern="1200" dirty="0" smtClean="0">
                <a:solidFill>
                  <a:schemeClr val="tx1"/>
                </a:solidFill>
                <a:effectLst/>
                <a:latin typeface="+mn-lt"/>
                <a:ea typeface="+mn-ea"/>
                <a:cs typeface="+mn-cs"/>
              </a:rPr>
              <a:t>This classic example of the base rate fallacy is presented in Bar-Hillel’s foundational paper on the topic.</a:t>
            </a:r>
            <a:r>
              <a:rPr lang="en-US" sz="1200" b="0"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63</a:t>
            </a:fld>
            <a:endParaRPr lang="en-US"/>
          </a:p>
        </p:txBody>
      </p:sp>
    </p:spTree>
    <p:extLst>
      <p:ext uri="{BB962C8B-B14F-4D97-AF65-F5344CB8AC3E}">
        <p14:creationId xmlns:p14="http://schemas.microsoft.com/office/powerpoint/2010/main" val="1026658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 scenario is described in which a cab, which a witness later identifies as green, was involved in a hit and run one night.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64</a:t>
            </a:fld>
            <a:endParaRPr lang="en-US"/>
          </a:p>
        </p:txBody>
      </p:sp>
    </p:spTree>
    <p:extLst>
      <p:ext uri="{BB962C8B-B14F-4D97-AF65-F5344CB8AC3E}">
        <p14:creationId xmlns:p14="http://schemas.microsoft.com/office/powerpoint/2010/main" val="2665123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p>
        </p:txBody>
      </p:sp>
      <p:sp>
        <p:nvSpPr>
          <p:cNvPr id="4" name="Slide Number Placeholder 3"/>
          <p:cNvSpPr>
            <a:spLocks noGrp="1"/>
          </p:cNvSpPr>
          <p:nvPr>
            <p:ph type="sldNum" sz="quarter" idx="10"/>
          </p:nvPr>
        </p:nvSpPr>
        <p:spPr/>
        <p:txBody>
          <a:bodyPr/>
          <a:lstStyle/>
          <a:p>
            <a:fld id="{193FFAD7-6E27-4D79-B4A2-9FE51F93E39E}" type="slidenum">
              <a:rPr lang="en-US" smtClean="0"/>
              <a:t>65</a:t>
            </a:fld>
            <a:endParaRPr lang="en-US"/>
          </a:p>
        </p:txBody>
      </p:sp>
    </p:spTree>
    <p:extLst>
      <p:ext uri="{BB962C8B-B14F-4D97-AF65-F5344CB8AC3E}">
        <p14:creationId xmlns:p14="http://schemas.microsoft.com/office/powerpoint/2010/main" val="1517814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66</a:t>
            </a:fld>
            <a:endParaRPr lang="en-US"/>
          </a:p>
        </p:txBody>
      </p:sp>
    </p:spTree>
    <p:extLst>
      <p:ext uri="{BB962C8B-B14F-4D97-AF65-F5344CB8AC3E}">
        <p14:creationId xmlns:p14="http://schemas.microsoft.com/office/powerpoint/2010/main" val="197915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focused</a:t>
            </a:r>
            <a:r>
              <a:rPr lang="en-US" baseline="0" dirty="0" smtClean="0"/>
              <a:t> on likelihood (results)  that tom is shy </a:t>
            </a:r>
          </a:p>
          <a:p>
            <a:r>
              <a:rPr lang="en-US" baseline="0" dirty="0" smtClean="0"/>
              <a:t>And forgot about prior, number of students in each major </a:t>
            </a:r>
          </a:p>
          <a:p>
            <a:endParaRPr lang="en-US" baseline="0" dirty="0" smtClean="0"/>
          </a:p>
          <a:p>
            <a:r>
              <a:rPr lang="en-US" baseline="0" dirty="0" smtClean="0"/>
              <a:t>This is very common and it is called “</a:t>
            </a:r>
            <a:r>
              <a:rPr lang="en-US" baseline="0" dirty="0" err="1" smtClean="0"/>
              <a:t>bayes</a:t>
            </a:r>
            <a:r>
              <a:rPr lang="en-US" baseline="0" dirty="0" smtClean="0"/>
              <a:t> 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67</a:t>
            </a:fld>
            <a:endParaRPr lang="en-US"/>
          </a:p>
        </p:txBody>
      </p:sp>
    </p:spTree>
    <p:extLst>
      <p:ext uri="{BB962C8B-B14F-4D97-AF65-F5344CB8AC3E}">
        <p14:creationId xmlns:p14="http://schemas.microsoft.com/office/powerpoint/2010/main" val="875845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68</a:t>
            </a:fld>
            <a:endParaRPr lang="en-US"/>
          </a:p>
        </p:txBody>
      </p:sp>
    </p:spTree>
    <p:extLst>
      <p:ext uri="{BB962C8B-B14F-4D97-AF65-F5344CB8AC3E}">
        <p14:creationId xmlns:p14="http://schemas.microsoft.com/office/powerpoint/2010/main" val="1482710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71</a:t>
            </a:fld>
            <a:endParaRPr lang="en-US"/>
          </a:p>
        </p:txBody>
      </p:sp>
    </p:spTree>
    <p:extLst>
      <p:ext uri="{BB962C8B-B14F-4D97-AF65-F5344CB8AC3E}">
        <p14:creationId xmlns:p14="http://schemas.microsoft.com/office/powerpoint/2010/main" val="298823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72</a:t>
            </a:fld>
            <a:endParaRPr lang="en-US"/>
          </a:p>
        </p:txBody>
      </p:sp>
    </p:spTree>
    <p:extLst>
      <p:ext uri="{BB962C8B-B14F-4D97-AF65-F5344CB8AC3E}">
        <p14:creationId xmlns:p14="http://schemas.microsoft.com/office/powerpoint/2010/main" val="3468631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73</a:t>
            </a:fld>
            <a:endParaRPr lang="en-US"/>
          </a:p>
        </p:txBody>
      </p:sp>
    </p:spTree>
    <p:extLst>
      <p:ext uri="{BB962C8B-B14F-4D97-AF65-F5344CB8AC3E}">
        <p14:creationId xmlns:p14="http://schemas.microsoft.com/office/powerpoint/2010/main" val="927861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74</a:t>
            </a:fld>
            <a:endParaRPr lang="en-US"/>
          </a:p>
        </p:txBody>
      </p:sp>
    </p:spTree>
    <p:extLst>
      <p:ext uri="{BB962C8B-B14F-4D97-AF65-F5344CB8AC3E}">
        <p14:creationId xmlns:p14="http://schemas.microsoft.com/office/powerpoint/2010/main" val="819620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gold fish in general have differen</a:t>
            </a:r>
            <a:r>
              <a:rPr lang="en-US" baseline="0" dirty="0" smtClean="0"/>
              <a:t>t colors?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a:t>
            </a:fld>
            <a:endParaRPr lang="en-US"/>
          </a:p>
        </p:txBody>
      </p:sp>
    </p:spTree>
    <p:extLst>
      <p:ext uri="{BB962C8B-B14F-4D97-AF65-F5344CB8AC3E}">
        <p14:creationId xmlns:p14="http://schemas.microsoft.com/office/powerpoint/2010/main" val="321491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76</a:t>
            </a:fld>
            <a:endParaRPr lang="en-US"/>
          </a:p>
        </p:txBody>
      </p:sp>
    </p:spTree>
    <p:extLst>
      <p:ext uri="{BB962C8B-B14F-4D97-AF65-F5344CB8AC3E}">
        <p14:creationId xmlns:p14="http://schemas.microsoft.com/office/powerpoint/2010/main" val="1124122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2019121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81</a:t>
            </a:fld>
            <a:endParaRPr lang="en-US"/>
          </a:p>
        </p:txBody>
      </p:sp>
    </p:spTree>
    <p:extLst>
      <p:ext uri="{BB962C8B-B14F-4D97-AF65-F5344CB8AC3E}">
        <p14:creationId xmlns:p14="http://schemas.microsoft.com/office/powerpoint/2010/main" val="178669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2133759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85</a:t>
            </a:fld>
            <a:endParaRPr lang="en-US"/>
          </a:p>
        </p:txBody>
      </p:sp>
    </p:spTree>
    <p:extLst>
      <p:ext uri="{BB962C8B-B14F-4D97-AF65-F5344CB8AC3E}">
        <p14:creationId xmlns:p14="http://schemas.microsoft.com/office/powerpoint/2010/main" val="1160477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88</a:t>
            </a:fld>
            <a:endParaRPr lang="en-US"/>
          </a:p>
        </p:txBody>
      </p:sp>
    </p:spTree>
    <p:extLst>
      <p:ext uri="{BB962C8B-B14F-4D97-AF65-F5344CB8AC3E}">
        <p14:creationId xmlns:p14="http://schemas.microsoft.com/office/powerpoint/2010/main" val="644777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Zprojects</a:t>
            </a:r>
            <a:r>
              <a:rPr lang="en-US" dirty="0" smtClean="0"/>
              <a:t>/ran/starting</a:t>
            </a:r>
            <a:r>
              <a:rPr lang="en-US" baseline="0" dirty="0" smtClean="0"/>
              <a:t> 2020-2-15/</a:t>
            </a:r>
            <a:r>
              <a:rPr lang="en-US" baseline="0" dirty="0" err="1" smtClean="0"/>
              <a:t>requiredanalysisforpatientcost</a:t>
            </a:r>
            <a:r>
              <a:rPr lang="en-US" baseline="0" dirty="0" smtClean="0"/>
              <a:t>/</a:t>
            </a:r>
            <a:r>
              <a:rPr lang="en-US" baseline="0" dirty="0" err="1" smtClean="0"/>
              <a:t>new_tasks.Rmd</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89</a:t>
            </a:fld>
            <a:endParaRPr lang="en-US"/>
          </a:p>
        </p:txBody>
      </p:sp>
    </p:spTree>
    <p:extLst>
      <p:ext uri="{BB962C8B-B14F-4D97-AF65-F5344CB8AC3E}">
        <p14:creationId xmlns:p14="http://schemas.microsoft.com/office/powerpoint/2010/main" val="1408481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90</a:t>
            </a:fld>
            <a:endParaRPr lang="en-US"/>
          </a:p>
        </p:txBody>
      </p:sp>
    </p:spTree>
    <p:extLst>
      <p:ext uri="{BB962C8B-B14F-4D97-AF65-F5344CB8AC3E}">
        <p14:creationId xmlns:p14="http://schemas.microsoft.com/office/powerpoint/2010/main" val="220245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91</a:t>
            </a:fld>
            <a:endParaRPr lang="en-US"/>
          </a:p>
        </p:txBody>
      </p:sp>
    </p:spTree>
    <p:extLst>
      <p:ext uri="{BB962C8B-B14F-4D97-AF65-F5344CB8AC3E}">
        <p14:creationId xmlns:p14="http://schemas.microsoft.com/office/powerpoint/2010/main" val="385570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 gold fish have a non-gold color ? Yes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a:t>
            </a:fld>
            <a:endParaRPr lang="en-US"/>
          </a:p>
        </p:txBody>
      </p:sp>
    </p:spTree>
    <p:extLst>
      <p:ext uri="{BB962C8B-B14F-4D97-AF65-F5344CB8AC3E}">
        <p14:creationId xmlns:p14="http://schemas.microsoft.com/office/powerpoint/2010/main" val="16090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Sine we are describing our dataset, that’s data mining or analytics or descriptive statistics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a:t>
            </a:fld>
            <a:endParaRPr lang="en-US"/>
          </a:p>
        </p:txBody>
      </p:sp>
    </p:spTree>
    <p:extLst>
      <p:ext uri="{BB962C8B-B14F-4D97-AF65-F5344CB8AC3E}">
        <p14:creationId xmlns:p14="http://schemas.microsoft.com/office/powerpoint/2010/main" val="185439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u are</a:t>
            </a:r>
            <a:r>
              <a:rPr lang="en-US" baseline="0" dirty="0" smtClean="0"/>
              <a:t> certain about the answer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11</a:t>
            </a:fld>
            <a:endParaRPr lang="en-US"/>
          </a:p>
        </p:txBody>
      </p:sp>
    </p:spTree>
    <p:extLst>
      <p:ext uri="{BB962C8B-B14F-4D97-AF65-F5344CB8AC3E}">
        <p14:creationId xmlns:p14="http://schemas.microsoft.com/office/powerpoint/2010/main" val="31193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12</a:t>
            </a:fld>
            <a:endParaRPr lang="en-US"/>
          </a:p>
        </p:txBody>
      </p:sp>
    </p:spTree>
    <p:extLst>
      <p:ext uri="{BB962C8B-B14F-4D97-AF65-F5344CB8AC3E}">
        <p14:creationId xmlns:p14="http://schemas.microsoft.com/office/powerpoint/2010/main" val="203938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there uncertainty?</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a:t>
            </a:fld>
            <a:endParaRPr lang="en-US"/>
          </a:p>
        </p:txBody>
      </p:sp>
    </p:spTree>
    <p:extLst>
      <p:ext uri="{BB962C8B-B14F-4D97-AF65-F5344CB8AC3E}">
        <p14:creationId xmlns:p14="http://schemas.microsoft.com/office/powerpoint/2010/main" val="397913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2021-07-01</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5444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1629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2021-07-01</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4"/>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65895457"/>
      </p:ext>
    </p:extLst>
  </p:cSld>
  <p:clrMap bg1="dk1" tx1="lt1" bg2="dk2" tx2="lt2" accent1="accent1" accent2="accent2" accent3="accent3" accent4="accent4" accent5="accent5" accent6="accent6" hlink="hlink" folHlink="folHlink"/>
  <p:sldLayoutIdLst>
    <p:sldLayoutId id="2147483679" r:id="rId1"/>
    <p:sldLayoutId id="2147483682" r:id="rId2"/>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june/shared_invite/zt-qmsc20kz-V1sl~e7wbK7WUt3B2dJht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www.kaggle.com/lakshya91/a-case-study-with-conditional-probability"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60.jpe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4</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3593145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the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pic>
        <p:nvPicPr>
          <p:cNvPr id="5" name="Picture 4"/>
          <p:cNvPicPr>
            <a:picLocks noChangeAspect="1"/>
          </p:cNvPicPr>
          <p:nvPr/>
        </p:nvPicPr>
        <p:blipFill>
          <a:blip r:embed="rId4"/>
          <a:stretch>
            <a:fillRect/>
          </a:stretch>
        </p:blipFill>
        <p:spPr>
          <a:xfrm>
            <a:off x="1789889" y="3442428"/>
            <a:ext cx="4046708" cy="1648055"/>
          </a:xfrm>
          <a:prstGeom prst="rect">
            <a:avLst/>
          </a:prstGeom>
        </p:spPr>
      </p:pic>
    </p:spTree>
    <p:extLst>
      <p:ext uri="{BB962C8B-B14F-4D97-AF65-F5344CB8AC3E}">
        <p14:creationId xmlns:p14="http://schemas.microsoft.com/office/powerpoint/2010/main" val="1123387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
        <p:nvSpPr>
          <p:cNvPr id="5" name="Rectangle 4"/>
          <p:cNvSpPr/>
          <p:nvPr/>
        </p:nvSpPr>
        <p:spPr>
          <a:xfrm>
            <a:off x="2145336" y="6168628"/>
            <a:ext cx="1678665" cy="369332"/>
          </a:xfrm>
          <a:prstGeom prst="rect">
            <a:avLst/>
          </a:prstGeom>
        </p:spPr>
        <p:txBody>
          <a:bodyPr wrap="none">
            <a:spAutoFit/>
          </a:bodyPr>
          <a:lstStyle/>
          <a:p>
            <a:r>
              <a:rPr lang="en-US" b="1" dirty="0">
                <a:solidFill>
                  <a:srgbClr val="FF0000"/>
                </a:solidFill>
              </a:rPr>
              <a:t>Why </a:t>
            </a:r>
            <a:r>
              <a:rPr lang="en-US" b="1" dirty="0" smtClean="0">
                <a:solidFill>
                  <a:srgbClr val="FF0000"/>
                </a:solidFill>
              </a:rPr>
              <a:t>not stats?</a:t>
            </a:r>
            <a:endParaRPr lang="en-US" b="1" dirty="0">
              <a:solidFill>
                <a:srgbClr val="FF0000"/>
              </a:solidFill>
            </a:endParaRPr>
          </a:p>
        </p:txBody>
      </p:sp>
    </p:spTree>
    <p:extLst>
      <p:ext uri="{BB962C8B-B14F-4D97-AF65-F5344CB8AC3E}">
        <p14:creationId xmlns:p14="http://schemas.microsoft.com/office/powerpoint/2010/main" val="3251816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pic>
        <p:nvPicPr>
          <p:cNvPr id="6" name="Picture 5"/>
          <p:cNvPicPr>
            <a:picLocks noChangeAspect="1"/>
          </p:cNvPicPr>
          <p:nvPr/>
        </p:nvPicPr>
        <p:blipFill>
          <a:blip r:embed="rId4"/>
          <a:stretch>
            <a:fillRect/>
          </a:stretch>
        </p:blipFill>
        <p:spPr>
          <a:xfrm>
            <a:off x="826899" y="3793449"/>
            <a:ext cx="5268060" cy="1629002"/>
          </a:xfrm>
          <a:prstGeom prst="rect">
            <a:avLst/>
          </a:prstGeom>
        </p:spPr>
      </p:pic>
    </p:spTree>
    <p:extLst>
      <p:ext uri="{BB962C8B-B14F-4D97-AF65-F5344CB8AC3E}">
        <p14:creationId xmlns:p14="http://schemas.microsoft.com/office/powerpoint/2010/main" val="384924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37795" y="1792936"/>
            <a:ext cx="8316486" cy="4715533"/>
          </a:xfrm>
          <a:prstGeom prst="rect">
            <a:avLst/>
          </a:prstGeom>
        </p:spPr>
      </p:pic>
    </p:spTree>
    <p:extLst>
      <p:ext uri="{BB962C8B-B14F-4D97-AF65-F5344CB8AC3E}">
        <p14:creationId xmlns:p14="http://schemas.microsoft.com/office/powerpoint/2010/main" val="3923858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vs analytics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spTree>
    <p:extLst>
      <p:ext uri="{BB962C8B-B14F-4D97-AF65-F5344CB8AC3E}">
        <p14:creationId xmlns:p14="http://schemas.microsoft.com/office/powerpoint/2010/main" val="80686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pic>
        <p:nvPicPr>
          <p:cNvPr id="7" name="Picture 6"/>
          <p:cNvPicPr>
            <a:picLocks noChangeAspect="1"/>
          </p:cNvPicPr>
          <p:nvPr/>
        </p:nvPicPr>
        <p:blipFill>
          <a:blip r:embed="rId3"/>
          <a:stretch>
            <a:fillRect/>
          </a:stretch>
        </p:blipFill>
        <p:spPr>
          <a:xfrm>
            <a:off x="603115" y="3696511"/>
            <a:ext cx="5420481" cy="2143976"/>
          </a:xfrm>
          <a:prstGeom prst="rect">
            <a:avLst/>
          </a:prstGeom>
        </p:spPr>
      </p:pic>
      <p:pic>
        <p:nvPicPr>
          <p:cNvPr id="4" name="Picture 3"/>
          <p:cNvPicPr>
            <a:picLocks noChangeAspect="1"/>
          </p:cNvPicPr>
          <p:nvPr/>
        </p:nvPicPr>
        <p:blipFill>
          <a:blip r:embed="rId4"/>
          <a:stretch>
            <a:fillRect/>
          </a:stretch>
        </p:blipFill>
        <p:spPr>
          <a:xfrm>
            <a:off x="933856" y="5779347"/>
            <a:ext cx="3754876" cy="824633"/>
          </a:xfrm>
          <a:prstGeom prst="rect">
            <a:avLst/>
          </a:prstGeom>
        </p:spPr>
      </p:pic>
    </p:spTree>
    <p:extLst>
      <p:ext uri="{BB962C8B-B14F-4D97-AF65-F5344CB8AC3E}">
        <p14:creationId xmlns:p14="http://schemas.microsoft.com/office/powerpoint/2010/main" val="3770451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71402" y="2419269"/>
            <a:ext cx="4982270" cy="1333686"/>
          </a:xfrm>
          <a:prstGeom prst="rect">
            <a:avLst/>
          </a:prstGeom>
        </p:spPr>
      </p:pic>
    </p:spTree>
    <p:extLst>
      <p:ext uri="{BB962C8B-B14F-4D97-AF65-F5344CB8AC3E}">
        <p14:creationId xmlns:p14="http://schemas.microsoft.com/office/powerpoint/2010/main" val="3725969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spTree>
    <p:extLst>
      <p:ext uri="{BB962C8B-B14F-4D97-AF65-F5344CB8AC3E}">
        <p14:creationId xmlns:p14="http://schemas.microsoft.com/office/powerpoint/2010/main" val="680703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pic>
        <p:nvPicPr>
          <p:cNvPr id="8" name="Picture 7"/>
          <p:cNvPicPr>
            <a:picLocks noChangeAspect="1"/>
          </p:cNvPicPr>
          <p:nvPr/>
        </p:nvPicPr>
        <p:blipFill>
          <a:blip r:embed="rId4"/>
          <a:stretch>
            <a:fillRect/>
          </a:stretch>
        </p:blipFill>
        <p:spPr>
          <a:xfrm>
            <a:off x="4182895" y="5115500"/>
            <a:ext cx="3396420" cy="1571625"/>
          </a:xfrm>
          <a:prstGeom prst="rect">
            <a:avLst/>
          </a:prstGeom>
        </p:spPr>
      </p:pic>
    </p:spTree>
    <p:extLst>
      <p:ext uri="{BB962C8B-B14F-4D97-AF65-F5344CB8AC3E}">
        <p14:creationId xmlns:p14="http://schemas.microsoft.com/office/powerpoint/2010/main" val="3326277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statistics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So You Want a (Visualization) Ph.D.? | by Niklas Elmqvist | Multiple Views:  Visualization Research Explained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9" y="2336726"/>
            <a:ext cx="9506085" cy="452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17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a:t>
            </a:r>
            <a:r>
              <a:rPr lang="en-US" dirty="0" smtClean="0">
                <a:hlinkClick r:id="rId3"/>
              </a:rPr>
              <a:t>join.slack.com/t/egypt-fwd-june/shared_invite/zt-qmsc20kz-V1sl~e7wbK7WUt3B2dJhtQ</a:t>
            </a:r>
            <a:endParaRPr lang="en-US" dirty="0" smtClean="0"/>
          </a:p>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8972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3210984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choose orange?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1207786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0787" cy="369332"/>
          </a:xfrm>
          <a:prstGeom prst="rect">
            <a:avLst/>
          </a:prstGeom>
        </p:spPr>
        <p:txBody>
          <a:bodyPr wrap="none">
            <a:spAutoFit/>
          </a:bodyPr>
          <a:lstStyle/>
          <a:p>
            <a:r>
              <a:rPr lang="en-US" b="1" dirty="0">
                <a:solidFill>
                  <a:srgbClr val="FF0000"/>
                </a:solidFill>
              </a:rPr>
              <a:t>Do I need statistics?</a:t>
            </a:r>
          </a:p>
        </p:txBody>
      </p:sp>
    </p:spTree>
    <p:extLst>
      <p:ext uri="{BB962C8B-B14F-4D97-AF65-F5344CB8AC3E}">
        <p14:creationId xmlns:p14="http://schemas.microsoft.com/office/powerpoint/2010/main" val="213670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4306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uncertainty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291290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1875835" cy="369332"/>
          </a:xfrm>
          <a:prstGeom prst="rect">
            <a:avLst/>
          </a:prstGeom>
        </p:spPr>
        <p:txBody>
          <a:bodyPr wrap="none">
            <a:spAutoFit/>
          </a:bodyPr>
          <a:lstStyle/>
          <a:p>
            <a:r>
              <a:rPr lang="en-US" b="1" dirty="0" smtClean="0">
                <a:solidFill>
                  <a:srgbClr val="FF0000"/>
                </a:solidFill>
              </a:rPr>
              <a:t>0.001 difference?</a:t>
            </a:r>
            <a:endParaRPr lang="en-US" b="1" dirty="0">
              <a:solidFill>
                <a:srgbClr val="FF0000"/>
              </a:solidFill>
            </a:endParaRPr>
          </a:p>
        </p:txBody>
      </p:sp>
    </p:spTree>
    <p:extLst>
      <p:ext uri="{BB962C8B-B14F-4D97-AF65-F5344CB8AC3E}">
        <p14:creationId xmlns:p14="http://schemas.microsoft.com/office/powerpoint/2010/main" val="407412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62655" y="2614360"/>
            <a:ext cx="6074914" cy="3822304"/>
          </a:xfrm>
          <a:prstGeom prst="rect">
            <a:avLst/>
          </a:prstGeom>
        </p:spPr>
      </p:pic>
    </p:spTree>
    <p:extLst>
      <p:ext uri="{BB962C8B-B14F-4D97-AF65-F5344CB8AC3E}">
        <p14:creationId xmlns:p14="http://schemas.microsoft.com/office/powerpoint/2010/main" val="332518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63457" y="2011680"/>
            <a:ext cx="7000371" cy="4424984"/>
          </a:xfrm>
          <a:prstGeom prst="rect">
            <a:avLst/>
          </a:prstGeom>
        </p:spPr>
      </p:pic>
    </p:spTree>
    <p:extLst>
      <p:ext uri="{BB962C8B-B14F-4D97-AF65-F5344CB8AC3E}">
        <p14:creationId xmlns:p14="http://schemas.microsoft.com/office/powerpoint/2010/main" val="3429372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97897" y="2581961"/>
            <a:ext cx="9589102" cy="2573698"/>
          </a:xfrm>
          <a:prstGeom prst="rect">
            <a:avLst/>
          </a:prstGeom>
        </p:spPr>
      </p:pic>
    </p:spTree>
    <p:extLst>
      <p:ext uri="{BB962C8B-B14F-4D97-AF65-F5344CB8AC3E}">
        <p14:creationId xmlns:p14="http://schemas.microsoft.com/office/powerpoint/2010/main" val="133841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9038" y="2821021"/>
            <a:ext cx="10049005" cy="2983128"/>
          </a:xfrm>
          <a:prstGeom prst="rect">
            <a:avLst/>
          </a:prstGeom>
        </p:spPr>
      </p:pic>
    </p:spTree>
    <p:extLst>
      <p:ext uri="{BB962C8B-B14F-4D97-AF65-F5344CB8AC3E}">
        <p14:creationId xmlns:p14="http://schemas.microsoft.com/office/powerpoint/2010/main" val="3966498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r>
              <a:rPr lang="en-US" dirty="0" smtClean="0"/>
              <a:t>When not to use statistics!</a:t>
            </a:r>
          </a:p>
          <a:p>
            <a:r>
              <a:rPr lang="en-US" dirty="0"/>
              <a:t>Project</a:t>
            </a:r>
            <a:endParaRPr lang="en-US" dirty="0" smtClean="0"/>
          </a:p>
          <a:p>
            <a:r>
              <a:rPr lang="en-US" dirty="0" smtClean="0"/>
              <a:t>Bayes rule</a:t>
            </a:r>
          </a:p>
          <a:p>
            <a:r>
              <a:rPr lang="en-US" dirty="0" smtClean="0"/>
              <a:t>Real life exercise (encounter the normal distribution) </a:t>
            </a:r>
          </a:p>
          <a:p>
            <a:r>
              <a:rPr lang="en-US" dirty="0" smtClean="0"/>
              <a:t>Bayesian project </a:t>
            </a:r>
          </a:p>
          <a:p>
            <a:pPr marL="0" indent="0">
              <a:buNone/>
            </a:pPr>
            <a:r>
              <a:rPr lang="en-US" dirty="0" smtClean="0"/>
              <a:t> </a:t>
            </a:r>
          </a:p>
          <a:p>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00414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3067736"/>
            <a:ext cx="2667372" cy="333422"/>
          </a:xfrm>
          <a:prstGeom prst="rect">
            <a:avLst/>
          </a:prstGeom>
        </p:spPr>
      </p:pic>
      <p:pic>
        <p:nvPicPr>
          <p:cNvPr id="5" name="Picture 4"/>
          <p:cNvPicPr>
            <a:picLocks noChangeAspect="1"/>
          </p:cNvPicPr>
          <p:nvPr/>
        </p:nvPicPr>
        <p:blipFill>
          <a:blip r:embed="rId3"/>
          <a:stretch>
            <a:fillRect/>
          </a:stretch>
        </p:blipFill>
        <p:spPr>
          <a:xfrm>
            <a:off x="1202919" y="4123792"/>
            <a:ext cx="2105319" cy="333422"/>
          </a:xfrm>
          <a:prstGeom prst="rect">
            <a:avLst/>
          </a:prstGeom>
        </p:spPr>
      </p:pic>
      <p:pic>
        <p:nvPicPr>
          <p:cNvPr id="6" name="Picture 5"/>
          <p:cNvPicPr>
            <a:picLocks noChangeAspect="1"/>
          </p:cNvPicPr>
          <p:nvPr/>
        </p:nvPicPr>
        <p:blipFill>
          <a:blip r:embed="rId4"/>
          <a:stretch>
            <a:fillRect/>
          </a:stretch>
        </p:blipFill>
        <p:spPr>
          <a:xfrm>
            <a:off x="1202613" y="5119574"/>
            <a:ext cx="2572109" cy="323895"/>
          </a:xfrm>
          <a:prstGeom prst="rect">
            <a:avLst/>
          </a:prstGeom>
        </p:spPr>
      </p:pic>
      <p:pic>
        <p:nvPicPr>
          <p:cNvPr id="7" name="Picture 6"/>
          <p:cNvPicPr>
            <a:picLocks noChangeAspect="1"/>
          </p:cNvPicPr>
          <p:nvPr/>
        </p:nvPicPr>
        <p:blipFill>
          <a:blip r:embed="rId5"/>
          <a:stretch>
            <a:fillRect/>
          </a:stretch>
        </p:blipFill>
        <p:spPr>
          <a:xfrm>
            <a:off x="5843440" y="3104453"/>
            <a:ext cx="4448424" cy="351548"/>
          </a:xfrm>
          <a:prstGeom prst="rect">
            <a:avLst/>
          </a:prstGeom>
        </p:spPr>
      </p:pic>
      <p:pic>
        <p:nvPicPr>
          <p:cNvPr id="8" name="Picture 7"/>
          <p:cNvPicPr>
            <a:picLocks noChangeAspect="1"/>
          </p:cNvPicPr>
          <p:nvPr/>
        </p:nvPicPr>
        <p:blipFill>
          <a:blip r:embed="rId6"/>
          <a:stretch>
            <a:fillRect/>
          </a:stretch>
        </p:blipFill>
        <p:spPr>
          <a:xfrm>
            <a:off x="5843440" y="4049808"/>
            <a:ext cx="3200847" cy="295316"/>
          </a:xfrm>
          <a:prstGeom prst="rect">
            <a:avLst/>
          </a:prstGeom>
        </p:spPr>
      </p:pic>
      <p:pic>
        <p:nvPicPr>
          <p:cNvPr id="9" name="Picture 8"/>
          <p:cNvPicPr>
            <a:picLocks noChangeAspect="1"/>
          </p:cNvPicPr>
          <p:nvPr/>
        </p:nvPicPr>
        <p:blipFill>
          <a:blip r:embed="rId7"/>
          <a:stretch>
            <a:fillRect/>
          </a:stretch>
        </p:blipFill>
        <p:spPr>
          <a:xfrm>
            <a:off x="5794533" y="4938574"/>
            <a:ext cx="5010849" cy="342948"/>
          </a:xfrm>
          <a:prstGeom prst="rect">
            <a:avLst/>
          </a:prstGeom>
        </p:spPr>
      </p:pic>
    </p:spTree>
    <p:extLst>
      <p:ext uri="{BB962C8B-B14F-4D97-AF65-F5344CB8AC3E}">
        <p14:creationId xmlns:p14="http://schemas.microsoft.com/office/powerpoint/2010/main" val="2892751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386222" y="2484076"/>
            <a:ext cx="5372850" cy="333422"/>
          </a:xfrm>
          <a:prstGeom prst="rect">
            <a:avLst/>
          </a:prstGeom>
        </p:spPr>
      </p:pic>
      <p:pic>
        <p:nvPicPr>
          <p:cNvPr id="5" name="Picture 4"/>
          <p:cNvPicPr>
            <a:picLocks noChangeAspect="1"/>
          </p:cNvPicPr>
          <p:nvPr/>
        </p:nvPicPr>
        <p:blipFill>
          <a:blip r:embed="rId4"/>
          <a:stretch>
            <a:fillRect/>
          </a:stretch>
        </p:blipFill>
        <p:spPr>
          <a:xfrm>
            <a:off x="1386222" y="3288331"/>
            <a:ext cx="5353797" cy="409632"/>
          </a:xfrm>
          <a:prstGeom prst="rect">
            <a:avLst/>
          </a:prstGeom>
        </p:spPr>
      </p:pic>
      <p:pic>
        <p:nvPicPr>
          <p:cNvPr id="6" name="Picture 5"/>
          <p:cNvPicPr>
            <a:picLocks noChangeAspect="1"/>
          </p:cNvPicPr>
          <p:nvPr/>
        </p:nvPicPr>
        <p:blipFill>
          <a:blip r:embed="rId5"/>
          <a:stretch>
            <a:fillRect/>
          </a:stretch>
        </p:blipFill>
        <p:spPr>
          <a:xfrm>
            <a:off x="1386222" y="4372071"/>
            <a:ext cx="3943900" cy="390580"/>
          </a:xfrm>
          <a:prstGeom prst="rect">
            <a:avLst/>
          </a:prstGeom>
        </p:spPr>
      </p:pic>
      <p:sp>
        <p:nvSpPr>
          <p:cNvPr id="7" name="Rectangle 6"/>
          <p:cNvSpPr/>
          <p:nvPr/>
        </p:nvSpPr>
        <p:spPr>
          <a:xfrm>
            <a:off x="6094959" y="5501151"/>
            <a:ext cx="4724435" cy="369332"/>
          </a:xfrm>
          <a:prstGeom prst="rect">
            <a:avLst/>
          </a:prstGeom>
        </p:spPr>
        <p:txBody>
          <a:bodyPr wrap="none">
            <a:spAutoFit/>
          </a:bodyPr>
          <a:lstStyle/>
          <a:p>
            <a:r>
              <a:rPr lang="en-US" dirty="0"/>
              <a:t>https://review.udacity.com/#!/rubrics/1214/view</a:t>
            </a:r>
          </a:p>
        </p:txBody>
      </p:sp>
    </p:spTree>
    <p:extLst>
      <p:ext uri="{BB962C8B-B14F-4D97-AF65-F5344CB8AC3E}">
        <p14:creationId xmlns:p14="http://schemas.microsoft.com/office/powerpoint/2010/main" val="3969099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2237189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896439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3563279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3707648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59640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832278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2613871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1794030" y="5822577"/>
            <a:ext cx="4982270" cy="790685"/>
          </a:xfrm>
          <a:prstGeom prst="rect">
            <a:avLst/>
          </a:prstGeom>
        </p:spPr>
      </p:pic>
    </p:spTree>
    <p:extLst>
      <p:ext uri="{BB962C8B-B14F-4D97-AF65-F5344CB8AC3E}">
        <p14:creationId xmlns:p14="http://schemas.microsoft.com/office/powerpoint/2010/main" val="82947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not to use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spTree>
    <p:extLst>
      <p:ext uri="{BB962C8B-B14F-4D97-AF65-F5344CB8AC3E}">
        <p14:creationId xmlns:p14="http://schemas.microsoft.com/office/powerpoint/2010/main" val="2773885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974879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506024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3229985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91032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3509066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607861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17445172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265406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3837641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3393116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Tree>
    <p:extLst>
      <p:ext uri="{BB962C8B-B14F-4D97-AF65-F5344CB8AC3E}">
        <p14:creationId xmlns:p14="http://schemas.microsoft.com/office/powerpoint/2010/main" val="857102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943100" y="2853863"/>
            <a:ext cx="9042056" cy="2234972"/>
          </a:xfrm>
          <a:prstGeom prst="rect">
            <a:avLst/>
          </a:prstGeom>
        </p:spPr>
      </p:pic>
    </p:spTree>
    <p:extLst>
      <p:ext uri="{BB962C8B-B14F-4D97-AF65-F5344CB8AC3E}">
        <p14:creationId xmlns:p14="http://schemas.microsoft.com/office/powerpoint/2010/main" val="1879361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exercise </a:t>
            </a:r>
            <a:endParaRPr lang="en-US" dirty="0"/>
          </a:p>
        </p:txBody>
      </p:sp>
      <p:sp>
        <p:nvSpPr>
          <p:cNvPr id="3" name="Content Placeholder 2"/>
          <p:cNvSpPr>
            <a:spLocks noGrp="1"/>
          </p:cNvSpPr>
          <p:nvPr>
            <p:ph idx="1"/>
          </p:nvPr>
        </p:nvSpPr>
        <p:spPr/>
        <p:txBody>
          <a:bodyPr/>
          <a:lstStyle/>
          <a:p>
            <a:r>
              <a:rPr lang="en-US" dirty="0"/>
              <a:t>A case study with Conditional probability | </a:t>
            </a:r>
            <a:r>
              <a:rPr lang="en-US" dirty="0" err="1"/>
              <a:t>Kaggle</a:t>
            </a:r>
            <a:endParaRPr lang="en-US" dirty="0"/>
          </a:p>
          <a:p>
            <a:r>
              <a:rPr lang="en-US" dirty="0">
                <a:hlinkClick r:id="rId2"/>
              </a:rPr>
              <a:t>https://</a:t>
            </a:r>
            <a:r>
              <a:rPr lang="en-US" dirty="0" smtClean="0">
                <a:hlinkClick r:id="rId2"/>
              </a:rPr>
              <a:t>www.kaggle.com/lakshya91/a-case-study-with-conditional-probability</a:t>
            </a:r>
            <a:r>
              <a:rPr lang="en-US" dirty="0" smtClean="0"/>
              <a:t> </a:t>
            </a:r>
          </a:p>
          <a:p>
            <a:endParaRPr lang="en-US" dirty="0"/>
          </a:p>
          <a:p>
            <a:endParaRPr lang="en-US" dirty="0" smtClean="0"/>
          </a:p>
          <a:p>
            <a:r>
              <a:rPr lang="en-US" dirty="0" smtClean="0"/>
              <a:t>Check notebook </a:t>
            </a:r>
          </a:p>
          <a:p>
            <a:r>
              <a:rPr lang="en-US" dirty="0" smtClean="0"/>
              <a:t>Check dataset </a:t>
            </a:r>
          </a:p>
          <a:p>
            <a:r>
              <a:rPr lang="en-US" dirty="0" smtClean="0"/>
              <a:t>Explore </a:t>
            </a:r>
            <a:r>
              <a:rPr lang="en-US" dirty="0" err="1" smtClean="0"/>
              <a:t>kaggle</a:t>
            </a:r>
            <a:r>
              <a:rPr lang="en-US" dirty="0" smtClean="0"/>
              <a:t> </a:t>
            </a:r>
          </a:p>
        </p:txBody>
      </p:sp>
    </p:spTree>
    <p:extLst>
      <p:ext uri="{BB962C8B-B14F-4D97-AF65-F5344CB8AC3E}">
        <p14:creationId xmlns:p14="http://schemas.microsoft.com/office/powerpoint/2010/main" val="2635502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solution</a:t>
            </a:r>
            <a:endParaRPr lang="en-US" dirty="0"/>
          </a:p>
        </p:txBody>
      </p:sp>
      <p:sp>
        <p:nvSpPr>
          <p:cNvPr id="3" name="Content Placeholder 2"/>
          <p:cNvSpPr>
            <a:spLocks noGrp="1"/>
          </p:cNvSpPr>
          <p:nvPr>
            <p:ph idx="1"/>
          </p:nvPr>
        </p:nvSpPr>
        <p:spPr/>
        <p:txBody>
          <a:bodyPr/>
          <a:lstStyle/>
          <a:p>
            <a:r>
              <a:rPr lang="en-US" dirty="0" smtClean="0"/>
              <a:t>Notebooks for </a:t>
            </a:r>
            <a:r>
              <a:rPr lang="en-US" dirty="0" err="1" smtClean="0"/>
              <a:t>udacity</a:t>
            </a:r>
            <a:r>
              <a:rPr lang="en-US" dirty="0" smtClean="0"/>
              <a:t> </a:t>
            </a:r>
            <a:r>
              <a:rPr lang="en-US" dirty="0" err="1" smtClean="0"/>
              <a:t>execises</a:t>
            </a:r>
            <a:endParaRPr lang="en-US" dirty="0"/>
          </a:p>
        </p:txBody>
      </p:sp>
    </p:spTree>
    <p:extLst>
      <p:ext uri="{BB962C8B-B14F-4D97-AF65-F5344CB8AC3E}">
        <p14:creationId xmlns:p14="http://schemas.microsoft.com/office/powerpoint/2010/main" val="17964311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Bomb on plane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3d Cartoon Vampire Dracula Character Holding A Gunpowder Bomb 3d  Illustration Stock Photo - Download Image Now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055" y="2011680"/>
            <a:ext cx="4486816" cy="448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5564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292010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3007911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14384718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31676116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14893520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1944651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362922"/>
          </a:xfrm>
        </p:spPr>
        <p:txBody>
          <a:bodyPr/>
          <a:lstStyle/>
          <a:p>
            <a:r>
              <a:rPr lang="en-US" dirty="0" smtClean="0"/>
              <a:t>Gold .. Not gold?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3398" y="2011680"/>
            <a:ext cx="11803122" cy="4846320"/>
          </a:xfrm>
          <a:prstGeom prst="rect">
            <a:avLst/>
          </a:prstGeom>
        </p:spPr>
      </p:pic>
    </p:spTree>
    <p:extLst>
      <p:ext uri="{BB962C8B-B14F-4D97-AF65-F5344CB8AC3E}">
        <p14:creationId xmlns:p14="http://schemas.microsoft.com/office/powerpoint/2010/main" val="2970294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16904958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5518184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3" name="Content Placeholder 2"/>
          <p:cNvSpPr>
            <a:spLocks noGrp="1"/>
          </p:cNvSpPr>
          <p:nvPr>
            <p:ph idx="1"/>
          </p:nvPr>
        </p:nvSpPr>
        <p:spPr/>
        <p:txBody>
          <a:bodyPr/>
          <a:lstStyle/>
          <a:p>
            <a:endParaRPr lang="en-US"/>
          </a:p>
        </p:txBody>
      </p:sp>
      <p:pic>
        <p:nvPicPr>
          <p:cNvPr id="4098" name="Picture 2" descr="ملف:Heart corazón.svg - ويكيبيدي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038556"/>
            <a:ext cx="6254885" cy="625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276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مدينة السمبلاوين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Tree>
    <p:extLst>
      <p:ext uri="{BB962C8B-B14F-4D97-AF65-F5344CB8AC3E}">
        <p14:creationId xmlns:p14="http://schemas.microsoft.com/office/powerpoint/2010/main" val="3556579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and run</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Handle A Hit And Run Acci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1" y="3213972"/>
            <a:ext cx="4511769" cy="322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أخضر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294" y="1805213"/>
            <a:ext cx="3073941" cy="2817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ion cartoon character agent business man Vecto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6307" y="3769982"/>
            <a:ext cx="1745689" cy="26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83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that hit was by green car?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89889" y="2905839"/>
            <a:ext cx="3183984" cy="3141719"/>
          </a:xfrm>
          <a:prstGeom prst="rect">
            <a:avLst/>
          </a:prstGeom>
        </p:spPr>
      </p:pic>
      <p:sp>
        <p:nvSpPr>
          <p:cNvPr id="6" name="Rectangle 5"/>
          <p:cNvSpPr/>
          <p:nvPr/>
        </p:nvSpPr>
        <p:spPr>
          <a:xfrm>
            <a:off x="6096000" y="3468469"/>
            <a:ext cx="6096000" cy="646331"/>
          </a:xfrm>
          <a:prstGeom prst="rect">
            <a:avLst/>
          </a:prstGeom>
        </p:spPr>
        <p:txBody>
          <a:bodyPr>
            <a:spAutoFit/>
          </a:bodyPr>
          <a:lstStyle/>
          <a:p>
            <a:r>
              <a:rPr lang="en-US" b="1" dirty="0">
                <a:latin typeface="lyon text"/>
              </a:rPr>
              <a:t>witness can accurately distinguish the colors 80% of the time but confuses them 20% of the time</a:t>
            </a:r>
            <a:endParaRPr lang="en-US" b="1" dirty="0"/>
          </a:p>
        </p:txBody>
      </p:sp>
    </p:spTree>
    <p:extLst>
      <p:ext uri="{BB962C8B-B14F-4D97-AF65-F5344CB8AC3E}">
        <p14:creationId xmlns:p14="http://schemas.microsoft.com/office/powerpoint/2010/main" val="42072263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rate neglect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
        <p:nvSpPr>
          <p:cNvPr id="5" name="Rectangle 4"/>
          <p:cNvSpPr/>
          <p:nvPr/>
        </p:nvSpPr>
        <p:spPr>
          <a:xfrm>
            <a:off x="8697438" y="4145604"/>
            <a:ext cx="2884123" cy="369332"/>
          </a:xfrm>
          <a:prstGeom prst="rect">
            <a:avLst/>
          </a:prstGeom>
        </p:spPr>
        <p:txBody>
          <a:bodyPr wrap="none">
            <a:spAutoFit/>
          </a:bodyPr>
          <a:lstStyle/>
          <a:p>
            <a:r>
              <a:rPr lang="en-US" dirty="0" smtClean="0">
                <a:latin typeface="lyon text"/>
              </a:rPr>
              <a:t>P(witness correct) = 41</a:t>
            </a:r>
            <a:r>
              <a:rPr lang="en-US" dirty="0">
                <a:latin typeface="lyon text"/>
              </a:rPr>
              <a:t>%.</a:t>
            </a:r>
            <a:endParaRPr lang="en-US" dirty="0"/>
          </a:p>
        </p:txBody>
      </p:sp>
    </p:spTree>
    <p:extLst>
      <p:ext uri="{BB962C8B-B14F-4D97-AF65-F5344CB8AC3E}">
        <p14:creationId xmlns:p14="http://schemas.microsoft.com/office/powerpoint/2010/main" val="12257249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6242300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22425687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2302195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endParaRPr lang="en-US" dirty="0"/>
          </a:p>
        </p:txBody>
      </p:sp>
    </p:spTree>
    <p:extLst>
      <p:ext uri="{BB962C8B-B14F-4D97-AF65-F5344CB8AC3E}">
        <p14:creationId xmlns:p14="http://schemas.microsoft.com/office/powerpoint/2010/main" val="1183744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27339628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2613216" cy="369332"/>
          </a:xfrm>
          <a:prstGeom prst="rect">
            <a:avLst/>
          </a:prstGeom>
        </p:spPr>
        <p:txBody>
          <a:bodyPr wrap="none">
            <a:spAutoFit/>
          </a:bodyPr>
          <a:lstStyle/>
          <a:p>
            <a:r>
              <a:rPr lang="en-US" b="1" dirty="0" smtClean="0">
                <a:solidFill>
                  <a:srgbClr val="FF0000"/>
                </a:solidFill>
              </a:rPr>
              <a:t>Why 80:10   - why 1:100?</a:t>
            </a:r>
            <a:endParaRPr lang="en-US" b="1" dirty="0">
              <a:solidFill>
                <a:srgbClr val="FF0000"/>
              </a:solidFill>
            </a:endParaRPr>
          </a:p>
        </p:txBody>
      </p:sp>
    </p:spTree>
    <p:extLst>
      <p:ext uri="{BB962C8B-B14F-4D97-AF65-F5344CB8AC3E}">
        <p14:creationId xmlns:p14="http://schemas.microsoft.com/office/powerpoint/2010/main" val="36204527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19414975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22626974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59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64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39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1522493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973893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2147582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endParaRPr lang="en-US" b="1" dirty="0"/>
          </a:p>
        </p:txBody>
      </p:sp>
    </p:spTree>
    <p:extLst>
      <p:ext uri="{BB962C8B-B14F-4D97-AF65-F5344CB8AC3E}">
        <p14:creationId xmlns:p14="http://schemas.microsoft.com/office/powerpoint/2010/main" val="144090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060340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323932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760743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56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101717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1440702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25259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617368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3057659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example</a:t>
            </a:r>
            <a:endParaRPr lang="en-US" dirty="0"/>
          </a:p>
        </p:txBody>
      </p:sp>
      <p:sp>
        <p:nvSpPr>
          <p:cNvPr id="3" name="Content Placeholder 2"/>
          <p:cNvSpPr>
            <a:spLocks noGrp="1"/>
          </p:cNvSpPr>
          <p:nvPr>
            <p:ph idx="1"/>
          </p:nvPr>
        </p:nvSpPr>
        <p:spPr/>
        <p:txBody>
          <a:bodyPr/>
          <a:lstStyle/>
          <a:p>
            <a:r>
              <a:rPr lang="en-US" dirty="0" smtClean="0"/>
              <a:t>View data locally  </a:t>
            </a:r>
            <a:endParaRPr lang="en-US" dirty="0"/>
          </a:p>
        </p:txBody>
      </p:sp>
    </p:spTree>
    <p:extLst>
      <p:ext uri="{BB962C8B-B14F-4D97-AF65-F5344CB8AC3E}">
        <p14:creationId xmlns:p14="http://schemas.microsoft.com/office/powerpoint/2010/main" val="3322927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r>
              <a:rPr lang="en-US" sz="3200" b="1" dirty="0" smtClean="0"/>
              <a:t>No!</a:t>
            </a:r>
            <a:endParaRPr lang="en-US" b="1" dirty="0"/>
          </a:p>
        </p:txBody>
      </p:sp>
    </p:spTree>
    <p:extLst>
      <p:ext uri="{BB962C8B-B14F-4D97-AF65-F5344CB8AC3E}">
        <p14:creationId xmlns:p14="http://schemas.microsoft.com/office/powerpoint/2010/main" val="26277578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36838601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22556581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3555516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5961</TotalTime>
  <Words>1389</Words>
  <Application>Microsoft Office PowerPoint</Application>
  <PresentationFormat>Widescreen</PresentationFormat>
  <Paragraphs>255</Paragraphs>
  <Slides>92</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Corbel</vt:lpstr>
      <vt:lpstr>lyon text</vt:lpstr>
      <vt:lpstr>Tahoma</vt:lpstr>
      <vt:lpstr>Wingdings</vt:lpstr>
      <vt:lpstr>3_Banded</vt:lpstr>
      <vt:lpstr>Data Analyst Nanodegree </vt:lpstr>
      <vt:lpstr>Slack / SUPPORT  / REPOs</vt:lpstr>
      <vt:lpstr>Agenda </vt:lpstr>
      <vt:lpstr>When not to use statistics?</vt:lpstr>
      <vt:lpstr>Different colors? </vt:lpstr>
      <vt:lpstr>Gold .. Not gold?</vt:lpstr>
      <vt:lpstr>PowerPoint Presentation</vt:lpstr>
      <vt:lpstr>PowerPoint Presentation</vt:lpstr>
      <vt:lpstr>PowerPoint Presentation</vt:lpstr>
      <vt:lpstr>Going beyond the data?</vt:lpstr>
      <vt:lpstr>Different colors? </vt:lpstr>
      <vt:lpstr>Different colors? </vt:lpstr>
      <vt:lpstr>PowerPoint Presentation</vt:lpstr>
      <vt:lpstr>Statistics vs analytics</vt:lpstr>
      <vt:lpstr>Statistics</vt:lpstr>
      <vt:lpstr>My mind?</vt:lpstr>
      <vt:lpstr>My mind?</vt:lpstr>
      <vt:lpstr>My mind?</vt:lpstr>
      <vt:lpstr>PHD statistics </vt:lpstr>
      <vt:lpstr>indifferent </vt:lpstr>
      <vt:lpstr>When to choose orange?</vt:lpstr>
      <vt:lpstr>indifferent </vt:lpstr>
      <vt:lpstr>indifferent </vt:lpstr>
      <vt:lpstr>Welcome to uncertainty</vt:lpstr>
      <vt:lpstr>indifferent </vt:lpstr>
      <vt:lpstr>What to choose?</vt:lpstr>
      <vt:lpstr>PowerPoint Presentation</vt:lpstr>
      <vt:lpstr>PowerPoint Presentation</vt:lpstr>
      <vt:lpstr>Project</vt:lpstr>
      <vt:lpstr>PowerPoint Presentation</vt:lpstr>
      <vt:lpstr>PowerPoint Presentation</vt:lpstr>
      <vt:lpstr>bayes</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More info?</vt:lpstr>
      <vt:lpstr>Bayes exercise </vt:lpstr>
      <vt:lpstr>Alternative solution</vt:lpstr>
      <vt:lpstr>Bomb on plane </vt:lpstr>
      <vt:lpstr>PowerPoint Presentation</vt:lpstr>
      <vt:lpstr>Importance of distribution  or conditional probability</vt:lpstr>
      <vt:lpstr>PowerPoint Presentation</vt:lpstr>
      <vt:lpstr>PowerPoint Presentation</vt:lpstr>
      <vt:lpstr>PowerPoint Presentation</vt:lpstr>
      <vt:lpstr>How common is the disease?</vt:lpstr>
      <vt:lpstr>PowerPoint Presentation</vt:lpstr>
      <vt:lpstr>PowerPoint Presentation</vt:lpstr>
      <vt:lpstr>Heart of bayes theorem?</vt:lpstr>
      <vt:lpstr>مدينة السمبلاوين </vt:lpstr>
      <vt:lpstr>Hit and run</vt:lpstr>
      <vt:lpstr>Probability that hit was by green car?</vt:lpstr>
      <vt:lpstr>Base rate neglect </vt:lpstr>
      <vt:lpstr>Rule 1</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Real life example</vt:lpstr>
      <vt:lpstr>PowerPoint Presentation</vt:lpstr>
      <vt:lpstr>PowerPoint Presentation</vt:lpstr>
      <vt:lpstr>Normality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209</cp:revision>
  <dcterms:created xsi:type="dcterms:W3CDTF">2021-02-25T12:41:46Z</dcterms:created>
  <dcterms:modified xsi:type="dcterms:W3CDTF">2021-07-01T14:55:59Z</dcterms:modified>
</cp:coreProperties>
</file>